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1. 12. 2021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98285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1. 12. 2021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47161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1. 12. 2021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24848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1. 12. 2021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16812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1. 12. 2021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25694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1. 12. 2021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87679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1. 12. 2021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31741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1. 12. 2021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86047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1. 12. 2021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07660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1. 12. 2021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35900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1. 12. 2021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49525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dirty="0" smtClean="0"/>
              <a:t>Upravte štýl predlohy textu.</a:t>
            </a:r>
          </a:p>
          <a:p>
            <a:pPr lvl="1"/>
            <a:r>
              <a:rPr lang="sk-SK" dirty="0" smtClean="0"/>
              <a:t>Druhá úroveň</a:t>
            </a:r>
          </a:p>
          <a:p>
            <a:pPr lvl="2"/>
            <a:r>
              <a:rPr lang="sk-SK" dirty="0" smtClean="0"/>
              <a:t>Tretia úroveň</a:t>
            </a:r>
          </a:p>
          <a:p>
            <a:pPr lvl="3"/>
            <a:r>
              <a:rPr lang="sk-SK" dirty="0" smtClean="0"/>
              <a:t>Štvrtá úroveň</a:t>
            </a:r>
          </a:p>
          <a:p>
            <a:pPr lvl="4"/>
            <a:r>
              <a:rPr lang="sk-SK" dirty="0" smtClean="0"/>
              <a:t>Piata úroveň</a:t>
            </a:r>
            <a:endParaRPr lang="sk-SK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2E2F3-A957-4897-AE39-228CC061DCDB}" type="datetimeFigureOut">
              <a:rPr lang="sk-SK" smtClean="0"/>
              <a:t>1. 12. 2021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4649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BlokTextu 138"/>
          <p:cNvSpPr txBox="1"/>
          <p:nvPr/>
        </p:nvSpPr>
        <p:spPr>
          <a:xfrm>
            <a:off x="1115616" y="140959"/>
            <a:ext cx="6840760" cy="92333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sk-SK" b="1" dirty="0" smtClean="0">
                <a:latin typeface="Arial Black" pitchFamily="34" charset="0"/>
                <a:cs typeface="Arial" pitchFamily="34" charset="0"/>
              </a:rPr>
              <a:t>VÝBER PROFESIONÁLNYCH VOJAKOV</a:t>
            </a:r>
          </a:p>
          <a:p>
            <a:pPr algn="ctr"/>
            <a:r>
              <a:rPr lang="sk-SK" b="1" dirty="0" smtClean="0">
                <a:latin typeface="Arial Black" pitchFamily="34" charset="0"/>
                <a:cs typeface="Arial" pitchFamily="34" charset="0"/>
              </a:rPr>
              <a:t>DO 65. PRIESKUMNÉHO </a:t>
            </a:r>
            <a:r>
              <a:rPr lang="sk-SK" b="1" dirty="0" smtClean="0">
                <a:latin typeface="Arial Black" pitchFamily="34" charset="0"/>
                <a:cs typeface="Arial" pitchFamily="34" charset="0"/>
              </a:rPr>
              <a:t>PRÁPORU </a:t>
            </a:r>
            <a:endParaRPr lang="sk-SK" b="1" dirty="0" smtClean="0">
              <a:latin typeface="Arial Black" pitchFamily="34" charset="0"/>
              <a:cs typeface="Arial" pitchFamily="34" charset="0"/>
            </a:endParaRPr>
          </a:p>
          <a:p>
            <a:pPr algn="ctr"/>
            <a:r>
              <a:rPr lang="sk-SK" b="1" dirty="0" smtClean="0">
                <a:latin typeface="Arial Black" pitchFamily="34" charset="0"/>
                <a:cs typeface="Arial" pitchFamily="34" charset="0"/>
              </a:rPr>
              <a:t>NA ŠPECIALIZÁCIU</a:t>
            </a:r>
          </a:p>
        </p:txBody>
      </p:sp>
      <p:sp>
        <p:nvSpPr>
          <p:cNvPr id="141" name="BlokTextu 140"/>
          <p:cNvSpPr txBox="1"/>
          <p:nvPr/>
        </p:nvSpPr>
        <p:spPr>
          <a:xfrm>
            <a:off x="69861" y="2044005"/>
            <a:ext cx="347423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k-SK" sz="1200" b="1" u="sng" dirty="0" smtClean="0">
                <a:latin typeface="Arial" pitchFamily="34" charset="0"/>
                <a:cs typeface="Arial" pitchFamily="34" charset="0"/>
              </a:rPr>
              <a:t>Požadované hodnosti: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sk-SK" sz="1200" b="1" dirty="0" smtClean="0">
                <a:latin typeface="Arial" pitchFamily="34" charset="0"/>
                <a:cs typeface="Arial" pitchFamily="34" charset="0"/>
              </a:rPr>
              <a:t>NADPORUČÍK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sk-SK" sz="1200" b="1" dirty="0" smtClean="0">
                <a:latin typeface="Arial" pitchFamily="34" charset="0"/>
                <a:cs typeface="Arial" pitchFamily="34" charset="0"/>
              </a:rPr>
              <a:t>PORUČÍK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sk-SK" sz="1200" b="1" dirty="0" smtClean="0">
                <a:latin typeface="Arial" pitchFamily="34" charset="0"/>
                <a:cs typeface="Arial" pitchFamily="34" charset="0"/>
              </a:rPr>
              <a:t>ROTNÝ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sk-SK" sz="1200" b="1" dirty="0" smtClean="0">
                <a:latin typeface="Arial" pitchFamily="34" charset="0"/>
                <a:cs typeface="Arial" pitchFamily="34" charset="0"/>
              </a:rPr>
              <a:t>ČATÁR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sk-SK" sz="1200" b="1" dirty="0" smtClean="0">
                <a:latin typeface="Arial" pitchFamily="34" charset="0"/>
                <a:cs typeface="Arial" pitchFamily="34" charset="0"/>
              </a:rPr>
              <a:t>DESIATNIK</a:t>
            </a:r>
            <a:r>
              <a:rPr lang="sk-SK" sz="1200" dirty="0" smtClean="0">
                <a:latin typeface="Arial" pitchFamily="34" charset="0"/>
                <a:cs typeface="Arial" pitchFamily="34" charset="0"/>
              </a:rPr>
              <a:t> – (spĺňajúci podmienky na povýšenie do hodnosti čatár v roku 2021).</a:t>
            </a:r>
          </a:p>
        </p:txBody>
      </p:sp>
      <p:pic>
        <p:nvPicPr>
          <p:cNvPr id="2185" name="Picture 137" descr="D:\G-2\2018\Znaky\2mb.bm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9445" y="38818"/>
            <a:ext cx="737052" cy="1013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86" name="Picture 138" descr="D:\G-2\2018\Znaky\VePS_final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61" y="69006"/>
            <a:ext cx="757723" cy="1080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8" name="BlokTextu 137"/>
          <p:cNvSpPr txBox="1"/>
          <p:nvPr/>
        </p:nvSpPr>
        <p:spPr>
          <a:xfrm>
            <a:off x="2" y="6355214"/>
            <a:ext cx="9143998" cy="492443"/>
          </a:xfrm>
          <a:prstGeom prst="rect">
            <a:avLst/>
          </a:prstGeom>
        </p:spPr>
        <p:style>
          <a:lnRef idx="1">
            <a:schemeClr val="accent2"/>
          </a:lnRef>
          <a:fillRef idx="1003">
            <a:schemeClr val="dk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k-SK" sz="13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TELEFÓNNE ČÍSLA, NA KTORÝCH DOSTANETE ODPOVEDE NA VAŠE OTÁZKY O VÝBERE:</a:t>
            </a:r>
          </a:p>
          <a:p>
            <a:pPr algn="ctr"/>
            <a:r>
              <a:rPr lang="sk-SK" sz="13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0904 739 142, 0960 524 610, 0960 338 204, 0960 524 620, 0960 311 517</a:t>
            </a:r>
          </a:p>
        </p:txBody>
      </p:sp>
      <p:sp>
        <p:nvSpPr>
          <p:cNvPr id="140" name="Obdĺžnik 139"/>
          <p:cNvSpPr/>
          <p:nvPr/>
        </p:nvSpPr>
        <p:spPr>
          <a:xfrm>
            <a:off x="22745" y="1341637"/>
            <a:ext cx="9144000" cy="42319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sk-SK" sz="2150" b="1" u="sng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ODBORNÍK NA SPRAVODAJSTVO Z ĽUDSKÝCH </a:t>
            </a:r>
            <a:r>
              <a:rPr lang="sk-SK" sz="2150" b="1" u="sng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ZDROJOV</a:t>
            </a:r>
            <a:endParaRPr lang="sk-SK" sz="3200" b="1" u="sng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147" name="BlokTextu 146"/>
          <p:cNvSpPr txBox="1"/>
          <p:nvPr/>
        </p:nvSpPr>
        <p:spPr>
          <a:xfrm>
            <a:off x="5220072" y="2053297"/>
            <a:ext cx="38164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k-SK" sz="1200" b="1" u="sng" dirty="0" smtClean="0">
                <a:latin typeface="Arial" pitchFamily="34" charset="0"/>
                <a:cs typeface="Arial" pitchFamily="34" charset="0"/>
              </a:rPr>
              <a:t>Ponúkame: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sk-SK" sz="1200" dirty="0" smtClean="0">
                <a:latin typeface="Arial" pitchFamily="34" charset="0"/>
                <a:cs typeface="Arial" pitchFamily="34" charset="0"/>
              </a:rPr>
              <a:t>Účasť na zahraničných kurzoch a cvičeniach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sk-SK" sz="1200" dirty="0" smtClean="0">
                <a:latin typeface="Arial" pitchFamily="34" charset="0"/>
                <a:cs typeface="Arial" pitchFamily="34" charset="0"/>
              </a:rPr>
              <a:t>Možnosť účasti v zahraničných operáciách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sk-SK" sz="1200" dirty="0" smtClean="0">
                <a:latin typeface="Arial" pitchFamily="34" charset="0"/>
                <a:cs typeface="Arial" pitchFamily="34" charset="0"/>
              </a:rPr>
              <a:t>Perspektíva dlhodobého zotrvania v špecializácii</a:t>
            </a:r>
          </a:p>
          <a:p>
            <a:pPr marL="171450" indent="-171450" algn="just">
              <a:buFont typeface="Wingdings" pitchFamily="2" charset="2"/>
              <a:buChar char="ü"/>
            </a:pPr>
            <a:r>
              <a:rPr lang="sk-SK" sz="1200" dirty="0" smtClean="0">
                <a:latin typeface="Arial" pitchFamily="34" charset="0"/>
                <a:cs typeface="Arial" pitchFamily="34" charset="0"/>
              </a:rPr>
              <a:t>   Vykonávanie zoskokov padákom</a:t>
            </a:r>
          </a:p>
        </p:txBody>
      </p:sp>
      <p:sp>
        <p:nvSpPr>
          <p:cNvPr id="148" name="BlokTextu 147"/>
          <p:cNvSpPr txBox="1"/>
          <p:nvPr/>
        </p:nvSpPr>
        <p:spPr>
          <a:xfrm>
            <a:off x="69861" y="3429000"/>
            <a:ext cx="479017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200" b="1" u="sng" dirty="0" smtClean="0">
                <a:latin typeface="Arial" pitchFamily="34" charset="0"/>
                <a:cs typeface="Arial" pitchFamily="34" charset="0"/>
              </a:rPr>
              <a:t>Podmienky na zaradenie PrV do výberu:</a:t>
            </a:r>
          </a:p>
          <a:p>
            <a:pPr marL="265113" indent="-265113">
              <a:buFont typeface="Wingdings" pitchFamily="2" charset="2"/>
              <a:buChar char="ü"/>
            </a:pPr>
            <a:r>
              <a:rPr lang="sk-SK" sz="1200" dirty="0" smtClean="0">
                <a:latin typeface="Arial" pitchFamily="34" charset="0"/>
                <a:cs typeface="Arial" pitchFamily="34" charset="0"/>
              </a:rPr>
              <a:t>Držiteľ národnej bezpečnostnej previerky „V“ </a:t>
            </a:r>
          </a:p>
          <a:p>
            <a:pPr marL="265113" indent="-265113"/>
            <a:r>
              <a:rPr lang="sk-SK" sz="1200" dirty="0">
                <a:latin typeface="Arial" pitchFamily="34" charset="0"/>
                <a:cs typeface="Arial" pitchFamily="34" charset="0"/>
              </a:rPr>
              <a:t>	</a:t>
            </a:r>
            <a:r>
              <a:rPr lang="sk-SK" sz="1200" dirty="0" smtClean="0">
                <a:latin typeface="Arial" pitchFamily="34" charset="0"/>
                <a:cs typeface="Arial" pitchFamily="34" charset="0"/>
              </a:rPr>
              <a:t>s predpokladom na udelenie stupňa „T“, resp. „PT“</a:t>
            </a:r>
          </a:p>
          <a:p>
            <a:pPr marL="171450" indent="-171450">
              <a:buFont typeface="Wingdings" pitchFamily="2" charset="2"/>
              <a:buChar char="ü"/>
            </a:pPr>
            <a:r>
              <a:rPr lang="sk-SK" sz="1200" dirty="0" smtClean="0">
                <a:latin typeface="Arial" pitchFamily="34" charset="0"/>
                <a:cs typeface="Arial" pitchFamily="34" charset="0"/>
              </a:rPr>
              <a:t>  Jazyková spôsobilosť z AJ – na komunikatívnej úrovni</a:t>
            </a:r>
          </a:p>
          <a:p>
            <a:pPr marL="171450" indent="-171450">
              <a:buFont typeface="Wingdings" pitchFamily="2" charset="2"/>
              <a:buChar char="ü"/>
            </a:pPr>
            <a:r>
              <a:rPr lang="sk-SK" sz="1200" dirty="0" smtClean="0">
                <a:latin typeface="Arial" pitchFamily="34" charset="0"/>
                <a:cs typeface="Arial" pitchFamily="34" charset="0"/>
              </a:rPr>
              <a:t>  Minimálna služba v OS SR – 3 roky </a:t>
            </a:r>
          </a:p>
          <a:p>
            <a:pPr marL="171450" indent="-171450">
              <a:buFont typeface="Wingdings" pitchFamily="2" charset="2"/>
              <a:buChar char="ü"/>
            </a:pPr>
            <a:r>
              <a:rPr lang="sk-SK" sz="1200" dirty="0" smtClean="0">
                <a:latin typeface="Arial" pitchFamily="34" charset="0"/>
                <a:cs typeface="Arial" pitchFamily="34" charset="0"/>
              </a:rPr>
              <a:t>  Zdravotná klasifikácia „A“</a:t>
            </a:r>
          </a:p>
          <a:p>
            <a:pPr marL="171450" indent="-171450">
              <a:buFont typeface="Wingdings" pitchFamily="2" charset="2"/>
              <a:buChar char="ü"/>
            </a:pPr>
            <a:r>
              <a:rPr lang="sk-SK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sk-SK" sz="1200" dirty="0" smtClean="0">
                <a:latin typeface="Arial" pitchFamily="34" charset="0"/>
                <a:cs typeface="Arial" pitchFamily="34" charset="0"/>
              </a:rPr>
              <a:t> Znalosť práce s PC (bežne používaný softvér MS Office)</a:t>
            </a:r>
          </a:p>
          <a:p>
            <a:pPr marL="171450" indent="-171450">
              <a:buFont typeface="Wingdings" pitchFamily="2" charset="2"/>
              <a:buChar char="ü"/>
            </a:pPr>
            <a:r>
              <a:rPr lang="sk-SK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sk-SK" sz="1200" dirty="0" smtClean="0">
                <a:latin typeface="Arial" pitchFamily="34" charset="0"/>
                <a:cs typeface="Arial" pitchFamily="34" charset="0"/>
              </a:rPr>
              <a:t> Fyzicky zdatný</a:t>
            </a:r>
          </a:p>
          <a:p>
            <a:pPr marL="171450" indent="-171450">
              <a:buFont typeface="Wingdings" pitchFamily="2" charset="2"/>
              <a:buChar char="ü"/>
            </a:pPr>
            <a:r>
              <a:rPr lang="sk-SK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sk-SK" sz="1200" dirty="0" smtClean="0">
                <a:latin typeface="Arial" pitchFamily="34" charset="0"/>
                <a:cs typeface="Arial" pitchFamily="34" charset="0"/>
              </a:rPr>
              <a:t> Služobné hodnotenie za posledné 2 roky – min. dobré výsledky</a:t>
            </a:r>
          </a:p>
          <a:p>
            <a:pPr marL="171450" indent="-171450">
              <a:buFont typeface="Wingdings" pitchFamily="2" charset="2"/>
              <a:buChar char="ü"/>
            </a:pPr>
            <a:r>
              <a:rPr lang="sk-SK" sz="1200" dirty="0" smtClean="0">
                <a:latin typeface="Arial" pitchFamily="34" charset="0"/>
                <a:cs typeface="Arial" pitchFamily="34" charset="0"/>
              </a:rPr>
              <a:t>  Držiteľ platného vodičského oprávnenia min. skupiny „B“</a:t>
            </a:r>
          </a:p>
          <a:p>
            <a:pPr marL="171450" indent="-171450">
              <a:buFont typeface="Wingdings" pitchFamily="2" charset="2"/>
              <a:buChar char="ü"/>
            </a:pPr>
            <a:r>
              <a:rPr lang="sk-SK" sz="1200" dirty="0" smtClean="0">
                <a:latin typeface="Arial" pitchFamily="34" charset="0"/>
                <a:cs typeface="Arial" pitchFamily="34" charset="0"/>
              </a:rPr>
              <a:t>  Zvládnuté základné bojové zručnosti na dobrej úrovni</a:t>
            </a:r>
          </a:p>
          <a:p>
            <a:pPr marL="171450" indent="-171450">
              <a:buFont typeface="Wingdings" pitchFamily="2" charset="2"/>
              <a:buChar char="ü"/>
            </a:pPr>
            <a:r>
              <a:rPr lang="sk-SK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sk-SK" sz="1200" dirty="0" smtClean="0">
                <a:latin typeface="Arial" pitchFamily="34" charset="0"/>
                <a:cs typeface="Arial" pitchFamily="34" charset="0"/>
              </a:rPr>
              <a:t> Bez zjavných identifikačných znakov vonkajšieho vzhľadu osoby</a:t>
            </a:r>
          </a:p>
          <a:p>
            <a:pPr marL="171450" indent="-171450">
              <a:buFont typeface="Wingdings" pitchFamily="2" charset="2"/>
              <a:buChar char="ü"/>
            </a:pPr>
            <a:r>
              <a:rPr lang="sk-SK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sk-SK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k-SK" sz="1200" b="1" dirty="0" smtClean="0">
                <a:latin typeface="Arial" pitchFamily="34" charset="0"/>
                <a:cs typeface="Arial" pitchFamily="34" charset="0"/>
              </a:rPr>
              <a:t>Zaslanie požadovanej dokumentácie do termínu 21. 1. 2022</a:t>
            </a:r>
          </a:p>
          <a:p>
            <a:r>
              <a:rPr lang="sk-SK" sz="1200" b="1" dirty="0">
                <a:latin typeface="Arial" pitchFamily="34" charset="0"/>
                <a:cs typeface="Arial" pitchFamily="34" charset="0"/>
              </a:rPr>
              <a:t> </a:t>
            </a:r>
            <a:r>
              <a:rPr lang="sk-SK" sz="1200" b="1" dirty="0" smtClean="0">
                <a:latin typeface="Arial" pitchFamily="34" charset="0"/>
                <a:cs typeface="Arial" pitchFamily="34" charset="0"/>
              </a:rPr>
              <a:t>     na adresu:  VÚ 1008 Prešov, Čapajevova 38, 080 01 Prešov</a:t>
            </a:r>
          </a:p>
        </p:txBody>
      </p:sp>
      <p:sp>
        <p:nvSpPr>
          <p:cNvPr id="149" name="BlokTextu 148"/>
          <p:cNvSpPr txBox="1"/>
          <p:nvPr/>
        </p:nvSpPr>
        <p:spPr>
          <a:xfrm>
            <a:off x="5220072" y="3211208"/>
            <a:ext cx="3923928" cy="2970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k-SK" sz="1100" b="1" u="sng" dirty="0" smtClean="0">
                <a:latin typeface="Arial" pitchFamily="34" charset="0"/>
                <a:cs typeface="Arial" pitchFamily="34" charset="0"/>
              </a:rPr>
              <a:t>Požadovaná dokumentácia:</a:t>
            </a:r>
          </a:p>
          <a:p>
            <a:pPr marL="171450" indent="-171450" algn="just">
              <a:buFont typeface="Wingdings" pitchFamily="2" charset="2"/>
              <a:buChar char="ü"/>
            </a:pPr>
            <a:r>
              <a:rPr lang="sk-SK" sz="1100" b="1" dirty="0" smtClean="0">
                <a:latin typeface="Arial" pitchFamily="34" charset="0"/>
                <a:cs typeface="Arial" pitchFamily="34" charset="0"/>
              </a:rPr>
              <a:t>Písomná žiadosť PrV o zaradenie do výberu </a:t>
            </a:r>
          </a:p>
          <a:p>
            <a:pPr marL="182563" algn="just"/>
            <a:r>
              <a:rPr lang="sk-SK" sz="1100" b="1" dirty="0" smtClean="0">
                <a:latin typeface="Arial" pitchFamily="34" charset="0"/>
                <a:cs typeface="Arial" pitchFamily="34" charset="0"/>
              </a:rPr>
              <a:t>(podľa priloženého vzoru)</a:t>
            </a:r>
          </a:p>
          <a:p>
            <a:pPr marL="171450" indent="-171450" algn="just">
              <a:buFont typeface="Wingdings" pitchFamily="2" charset="2"/>
              <a:buChar char="ü"/>
            </a:pPr>
            <a:r>
              <a:rPr lang="sk-SK" sz="1100" b="1" dirty="0" smtClean="0">
                <a:latin typeface="Arial" pitchFamily="34" charset="0"/>
                <a:cs typeface="Arial" pitchFamily="34" charset="0"/>
              </a:rPr>
              <a:t>Overenú kópiu osobnej „B“ karty PrV</a:t>
            </a:r>
          </a:p>
          <a:p>
            <a:pPr marL="171450" indent="-171450" algn="just">
              <a:buFont typeface="Wingdings" pitchFamily="2" charset="2"/>
              <a:buChar char="ü"/>
            </a:pPr>
            <a:r>
              <a:rPr lang="sk-SK" sz="1100" b="1" dirty="0" smtClean="0">
                <a:latin typeface="Arial" pitchFamily="34" charset="0"/>
                <a:cs typeface="Arial" pitchFamily="34" charset="0"/>
              </a:rPr>
              <a:t>Motivačný list</a:t>
            </a:r>
          </a:p>
          <a:p>
            <a:pPr marL="171450" indent="-171450" algn="just">
              <a:buFont typeface="Wingdings" pitchFamily="2" charset="2"/>
              <a:buChar char="ü"/>
            </a:pPr>
            <a:r>
              <a:rPr lang="sk-SK" sz="1100" b="1" dirty="0" smtClean="0">
                <a:latin typeface="Arial" pitchFamily="34" charset="0"/>
                <a:cs typeface="Arial" pitchFamily="34" charset="0"/>
              </a:rPr>
              <a:t>Lekárske potvrdenie o zdravotnej klasifikácii</a:t>
            </a:r>
          </a:p>
          <a:p>
            <a:pPr marL="171450" indent="-171450" algn="just">
              <a:buFont typeface="Wingdings" pitchFamily="2" charset="2"/>
              <a:buChar char="ü"/>
            </a:pPr>
            <a:r>
              <a:rPr lang="sk-SK" sz="1100" b="1" dirty="0" smtClean="0">
                <a:latin typeface="Arial" pitchFamily="34" charset="0"/>
                <a:cs typeface="Arial" pitchFamily="34" charset="0"/>
              </a:rPr>
              <a:t>Čestné vyhlásenie, </a:t>
            </a:r>
          </a:p>
          <a:p>
            <a:pPr marL="182563" indent="-182563" algn="just"/>
            <a:r>
              <a:rPr lang="sk-SK" sz="1100" b="1" dirty="0" smtClean="0">
                <a:latin typeface="Arial" pitchFamily="34" charset="0"/>
                <a:cs typeface="Arial" pitchFamily="34" charset="0"/>
              </a:rPr>
              <a:t>	že voči PrV nie je začaté trestné stíhanie</a:t>
            </a:r>
          </a:p>
          <a:p>
            <a:pPr marL="171450" indent="-171450" algn="just">
              <a:buFont typeface="Wingdings" pitchFamily="2" charset="2"/>
              <a:buChar char="ü"/>
            </a:pPr>
            <a:r>
              <a:rPr lang="sk-SK" sz="1100" b="1" dirty="0" smtClean="0">
                <a:latin typeface="Arial" pitchFamily="34" charset="0"/>
                <a:cs typeface="Arial" pitchFamily="34" charset="0"/>
              </a:rPr>
              <a:t>Kópia posledných dvoch služobných hodnotení PrV</a:t>
            </a:r>
          </a:p>
          <a:p>
            <a:pPr marL="171450" indent="-171450" algn="just">
              <a:buFont typeface="Wingdings" pitchFamily="2" charset="2"/>
              <a:buChar char="ü"/>
            </a:pPr>
            <a:r>
              <a:rPr lang="sk-SK" sz="1100" b="1" dirty="0" smtClean="0">
                <a:latin typeface="Arial" pitchFamily="34" charset="0"/>
                <a:cs typeface="Arial" pitchFamily="34" charset="0"/>
              </a:rPr>
              <a:t>Osvedčenie o jazykovej skúške podľa normy </a:t>
            </a:r>
          </a:p>
          <a:p>
            <a:pPr marL="182563" indent="-182563" algn="just"/>
            <a:r>
              <a:rPr lang="sk-SK" sz="1100" b="1" dirty="0">
                <a:latin typeface="Arial" pitchFamily="34" charset="0"/>
                <a:cs typeface="Arial" pitchFamily="34" charset="0"/>
              </a:rPr>
              <a:t>	</a:t>
            </a:r>
            <a:r>
              <a:rPr lang="sk-SK" sz="1100" b="1" dirty="0" smtClean="0">
                <a:latin typeface="Arial" pitchFamily="34" charset="0"/>
                <a:cs typeface="Arial" pitchFamily="34" charset="0"/>
              </a:rPr>
              <a:t>NATO STANAG (najvyššie dosiahnuté)</a:t>
            </a:r>
          </a:p>
          <a:p>
            <a:pPr marL="171450" indent="-171450" algn="just">
              <a:buFont typeface="Wingdings" pitchFamily="2" charset="2"/>
              <a:buChar char="ü"/>
            </a:pPr>
            <a:r>
              <a:rPr lang="sk-SK" sz="1100" b="1" dirty="0" smtClean="0">
                <a:latin typeface="Arial" pitchFamily="34" charset="0"/>
                <a:cs typeface="Arial" pitchFamily="34" charset="0"/>
              </a:rPr>
              <a:t>Kópia certifikátu bezpečnostnej previerky</a:t>
            </a:r>
          </a:p>
          <a:p>
            <a:pPr marL="171450" indent="-171450" algn="just">
              <a:buFont typeface="Wingdings" pitchFamily="2" charset="2"/>
              <a:buChar char="ü"/>
            </a:pPr>
            <a:r>
              <a:rPr lang="sk-SK" sz="1100" b="1" dirty="0" smtClean="0">
                <a:latin typeface="Arial" pitchFamily="34" charset="0"/>
                <a:cs typeface="Arial" pitchFamily="34" charset="0"/>
              </a:rPr>
              <a:t>Štruktúrovaný životopis</a:t>
            </a:r>
          </a:p>
          <a:p>
            <a:pPr marL="171450" indent="-171450" algn="just">
              <a:buFont typeface="Wingdings" pitchFamily="2" charset="2"/>
              <a:buChar char="ü"/>
            </a:pPr>
            <a:r>
              <a:rPr lang="sk-SK" sz="1100" b="1" dirty="0" smtClean="0">
                <a:latin typeface="Arial" pitchFamily="34" charset="0"/>
                <a:cs typeface="Arial" pitchFamily="34" charset="0"/>
              </a:rPr>
              <a:t>Kópia prehľadu o neprítomnosti v štátnej službe </a:t>
            </a:r>
          </a:p>
          <a:p>
            <a:pPr marL="182563" lvl="1" indent="-182563" algn="just"/>
            <a:r>
              <a:rPr lang="sk-SK" sz="1100" b="1" dirty="0">
                <a:latin typeface="Arial" pitchFamily="34" charset="0"/>
                <a:cs typeface="Arial" pitchFamily="34" charset="0"/>
              </a:rPr>
              <a:t>	</a:t>
            </a:r>
            <a:r>
              <a:rPr lang="sk-SK" sz="1100" b="1" dirty="0" smtClean="0">
                <a:latin typeface="Arial" pitchFamily="34" charset="0"/>
                <a:cs typeface="Arial" pitchFamily="34" charset="0"/>
              </a:rPr>
              <a:t>za posledné 2 roky</a:t>
            </a:r>
          </a:p>
          <a:p>
            <a:pPr marL="171450" indent="-171450" algn="just">
              <a:buFont typeface="Wingdings" pitchFamily="2" charset="2"/>
              <a:buChar char="ü"/>
            </a:pPr>
            <a:r>
              <a:rPr lang="sk-SK" sz="1100" b="1" dirty="0" smtClean="0">
                <a:latin typeface="Arial" pitchFamily="34" charset="0"/>
                <a:cs typeface="Arial" pitchFamily="34" charset="0"/>
              </a:rPr>
              <a:t>Kópie dokladov o všetkých absolvovaných kurzoch</a:t>
            </a:r>
          </a:p>
          <a:p>
            <a:pPr marL="171450" indent="-171450" algn="just">
              <a:buFont typeface="Wingdings" pitchFamily="2" charset="2"/>
              <a:buChar char="ü"/>
            </a:pPr>
            <a:endParaRPr lang="sk-SK" sz="1100" b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Obrázok 1" descr="image00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2295" y="2064133"/>
            <a:ext cx="1104900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8367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496</TotalTime>
  <Words>307</Words>
  <Application>Microsoft Office PowerPoint</Application>
  <PresentationFormat>Prezentácia na obrazovke (4:3)</PresentationFormat>
  <Paragraphs>47</Paragraphs>
  <Slides>1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Wingdings</vt:lpstr>
      <vt:lpstr>Motív Office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DEMESOVA Eva</dc:creator>
  <cp:lastModifiedBy>DEMESOVA Eva</cp:lastModifiedBy>
  <cp:revision>47</cp:revision>
  <cp:lastPrinted>2018-07-23T14:35:12Z</cp:lastPrinted>
  <dcterms:modified xsi:type="dcterms:W3CDTF">2021-12-01T10:43:42Z</dcterms:modified>
</cp:coreProperties>
</file>